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</p:sldIdLst>
  <p:sldSz cy="5143500" cx="9144000"/>
  <p:notesSz cx="6858000" cy="9144000"/>
  <p:embeddedFontLst>
    <p:embeddedFont>
      <p:font typeface="Robot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777B237-5107-4B1A-B18E-ED6D7DF05975}">
  <a:tblStyle styleId="{D777B237-5107-4B1A-B18E-ED6D7DF0597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Roboto-regular.fntdata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Roboto-italic.fntdata"/><Relationship Id="rId16" Type="http://schemas.openxmlformats.org/officeDocument/2006/relationships/slide" Target="slides/slide10.xml"/><Relationship Id="rId38" Type="http://schemas.openxmlformats.org/officeDocument/2006/relationships/font" Target="fonts/Roboto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5f5a3b323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5f5a3b323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5f5a3b323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5f5a3b323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746e2a74b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746e2a74b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746e2a74b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746e2a74b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746e2a74b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746e2a74b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746e2a74b7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746e2a74b7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8df775a762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8df775a762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8df775a762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8df775a762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8df775a762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8df775a76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8df775a762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8df775a762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8a53da47e6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8a53da47e6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8df775a762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8df775a762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8df775a762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8df775a762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8df775a762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8df775a762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746e2a74b7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746e2a74b7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8df775a762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8df775a762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8df775a762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8df775a762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8df775a762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28df775a762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8df775a762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8df775a762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8df775a762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8df775a762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8df775a762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8df775a762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746e2a74b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746e2a74b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8a53da47e6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8a53da47e6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89f1ed788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89f1ed788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8a53da47e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8a53da47e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8df5aae7c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8df5aae7c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8df775a76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8df775a76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5f5a3b323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5f5a3b323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8df775a76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8df775a76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Relationship Id="rId4" Type="http://schemas.openxmlformats.org/officeDocument/2006/relationships/hyperlink" Target="https://cran.r-project.org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Relationship Id="rId4" Type="http://schemas.openxmlformats.org/officeDocument/2006/relationships/hyperlink" Target="https://r4ds.hadley.nz/" TargetMode="External"/><Relationship Id="rId5" Type="http://schemas.openxmlformats.org/officeDocument/2006/relationships/hyperlink" Target="https://www.statlearning.com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jpg"/><Relationship Id="rId4" Type="http://schemas.openxmlformats.org/officeDocument/2006/relationships/hyperlink" Target="https://cran.r-project.org/web/packages/azuremlsdk/index.html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jpg"/><Relationship Id="rId4" Type="http://schemas.openxmlformats.org/officeDocument/2006/relationships/hyperlink" Target="https://rdrr.io/cran/DAAG/man/nassCDS.html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jpg"/><Relationship Id="rId4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.jpg"/><Relationship Id="rId4" Type="http://schemas.openxmlformats.org/officeDocument/2006/relationships/image" Target="../media/image1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.jpg"/><Relationship Id="rId4" Type="http://schemas.openxmlformats.org/officeDocument/2006/relationships/image" Target="../media/image1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jpg"/><Relationship Id="rId4" Type="http://schemas.openxmlformats.org/officeDocument/2006/relationships/image" Target="../media/image1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.jpg"/><Relationship Id="rId4" Type="http://schemas.openxmlformats.org/officeDocument/2006/relationships/image" Target="../media/image2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github.com/DimbyTa/r-mlops-vetiver-huggingFace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Relationship Id="rId4" Type="http://schemas.openxmlformats.org/officeDocument/2006/relationships/image" Target="../media/image14.jp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Relationship Id="rId4" Type="http://schemas.openxmlformats.org/officeDocument/2006/relationships/image" Target="../media/image14.jp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Relationship Id="rId4" Type="http://schemas.openxmlformats.org/officeDocument/2006/relationships/image" Target="../media/image14.jp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15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6400800" y="2667000"/>
            <a:ext cx="19257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1C4587"/>
                </a:solidFill>
                <a:latin typeface="Roboto"/>
                <a:ea typeface="Roboto"/>
                <a:cs typeface="Roboto"/>
                <a:sym typeface="Roboto"/>
              </a:rPr>
              <a:t>We R</a:t>
            </a:r>
            <a:endParaRPr sz="2400">
              <a:solidFill>
                <a:srgbClr val="1C458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1C4587"/>
                </a:solidFill>
                <a:latin typeface="Roboto"/>
                <a:ea typeface="Roboto"/>
                <a:cs typeface="Roboto"/>
                <a:sym typeface="Roboto"/>
              </a:rPr>
              <a:t>Association Madagascar</a:t>
            </a:r>
            <a:endParaRPr sz="2400">
              <a:solidFill>
                <a:srgbClr val="1C458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-100" y="284550"/>
            <a:ext cx="9144000" cy="8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9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MLOps pour</a:t>
            </a:r>
            <a:r>
              <a:rPr lang="fr" sz="39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 R</a:t>
            </a:r>
            <a:endParaRPr sz="3900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</a:t>
            </a:r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671200" y="1062000"/>
            <a:ext cx="38209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408650" y="1442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Créé par Rosh Ihaka et Robert Gentleman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Paquets ( packages 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CRAN (</a:t>
            </a:r>
            <a:r>
              <a:rPr lang="fr" u="sng">
                <a:solidFill>
                  <a:schemeClr val="hlink"/>
                </a:solidFill>
                <a:hlinkClick r:id="rId4"/>
              </a:rPr>
              <a:t>https://cran.r-project.org/</a:t>
            </a:r>
            <a:r>
              <a:rPr lang="fr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Visualisation de données: ggplot2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Machine Learning: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fr"/>
              <a:t>tidymodels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fr"/>
              <a:t>caret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fr"/>
              <a:t>xgboost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fr"/>
              <a:t>randomForest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fr"/>
              <a:t>torch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fr"/>
              <a:t>tensorflow for R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Ressources sur R</a:t>
            </a:r>
            <a:endParaRPr/>
          </a:p>
        </p:txBody>
      </p:sp>
      <p:pic>
        <p:nvPicPr>
          <p:cNvPr id="132" name="Google Shape;132;p2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671200" y="1062000"/>
            <a:ext cx="38209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3"/>
          <p:cNvSpPr txBox="1"/>
          <p:nvPr>
            <p:ph idx="1" type="body"/>
          </p:nvPr>
        </p:nvSpPr>
        <p:spPr>
          <a:xfrm>
            <a:off x="408650" y="12910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R for Data Science (</a:t>
            </a:r>
            <a:r>
              <a:rPr lang="fr" u="sng">
                <a:solidFill>
                  <a:schemeClr val="hlink"/>
                </a:solidFill>
                <a:hlinkClick r:id="rId4"/>
              </a:rPr>
              <a:t>https://r4ds.hadley.nz/</a:t>
            </a:r>
            <a:r>
              <a:rPr lang="fr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An Introduction to Statistical Learning with Applications in R (</a:t>
            </a:r>
            <a:r>
              <a:rPr lang="fr" u="sng">
                <a:solidFill>
                  <a:schemeClr val="hlink"/>
                </a:solidFill>
                <a:hlinkClick r:id="rId5"/>
              </a:rPr>
              <a:t>https://www.statlearning.com/</a:t>
            </a:r>
            <a:r>
              <a:rPr lang="fr"/>
              <a:t>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0000FF"/>
                </a:solidFill>
              </a:rPr>
              <a:t>Processus MLOps avec R sur Azure ML</a:t>
            </a:r>
            <a:endParaRPr>
              <a:solidFill>
                <a:srgbClr val="0000FF"/>
              </a:solidFill>
            </a:endParaRPr>
          </a:p>
        </p:txBody>
      </p:sp>
      <p:pic>
        <p:nvPicPr>
          <p:cNvPr id="139" name="Google Shape;139;p24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671200" y="1062000"/>
            <a:ext cx="38209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Azure ML SDK pour R</a:t>
            </a:r>
            <a:endParaRPr/>
          </a:p>
        </p:txBody>
      </p:sp>
      <p:pic>
        <p:nvPicPr>
          <p:cNvPr id="146" name="Google Shape;146;p25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671200" y="1062000"/>
            <a:ext cx="38209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5"/>
          <p:cNvSpPr txBox="1"/>
          <p:nvPr>
            <p:ph idx="1" type="body"/>
          </p:nvPr>
        </p:nvSpPr>
        <p:spPr>
          <a:xfrm>
            <a:off x="408650" y="12910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Paquet R sur CRAN pour la gestion des services Azure ML: azuremlsdk (</a:t>
            </a:r>
            <a:r>
              <a:rPr lang="fr" u="sng">
                <a:solidFill>
                  <a:schemeClr val="hlink"/>
                </a:solidFill>
                <a:hlinkClick r:id="rId4"/>
              </a:rPr>
              <a:t>https://cran.r-project.org/web/packages/azuremlsdk/index.html</a:t>
            </a:r>
            <a:r>
              <a:rPr lang="fr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Création d’espaces de travail, Compute, Modèle et autres outils avec le langage 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Entraînement, monitoring et </a:t>
            </a:r>
            <a:r>
              <a:rPr lang="fr"/>
              <a:t>déploiement</a:t>
            </a:r>
            <a:r>
              <a:rPr lang="fr"/>
              <a:t> de modèles ML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Déploiement de modèles en tant que webs services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Exécution des routines d’entraînements et de déploiements automatiques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Workflow</a:t>
            </a:r>
            <a:endParaRPr/>
          </a:p>
        </p:txBody>
      </p:sp>
      <p:pic>
        <p:nvPicPr>
          <p:cNvPr id="153" name="Google Shape;153;p26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671200" y="1062000"/>
            <a:ext cx="38209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6"/>
          <p:cNvSpPr txBox="1"/>
          <p:nvPr>
            <p:ph idx="1" type="body"/>
          </p:nvPr>
        </p:nvSpPr>
        <p:spPr>
          <a:xfrm>
            <a:off x="408650" y="12910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Données sur les accidents de voitures aux USA de 1997 à 2002 (</a:t>
            </a:r>
            <a:r>
              <a:rPr lang="fr" u="sng">
                <a:solidFill>
                  <a:schemeClr val="hlink"/>
                </a:solidFill>
                <a:hlinkClick r:id="rId4"/>
              </a:rPr>
              <a:t>https://rdrr.io/cran/DAAG/man/nassCDS.html</a:t>
            </a:r>
            <a:r>
              <a:rPr lang="fr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importation des données et traitements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Création des clusters d’entraînements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Choix d’un modèle et déploiement en tant que container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Application Shiny et appel de fonction R par REST endpoint</a:t>
            </a:r>
            <a:endParaRPr/>
          </a:p>
        </p:txBody>
      </p:sp>
      <p:sp>
        <p:nvSpPr>
          <p:cNvPr id="155" name="Google Shape;155;p26"/>
          <p:cNvSpPr txBox="1"/>
          <p:nvPr/>
        </p:nvSpPr>
        <p:spPr>
          <a:xfrm>
            <a:off x="1646450" y="4831425"/>
            <a:ext cx="6045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https://www.freecodecamp.org/news/an-introduction-to-part-of-speech-tagging-and-the-hidden-markov-model-953d45338f24/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Préparation et partage des données</a:t>
            </a:r>
            <a:endParaRPr/>
          </a:p>
        </p:txBody>
      </p:sp>
      <p:pic>
        <p:nvPicPr>
          <p:cNvPr id="161" name="Google Shape;16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841" y="998450"/>
            <a:ext cx="3714834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7"/>
          <p:cNvSpPr txBox="1"/>
          <p:nvPr/>
        </p:nvSpPr>
        <p:spPr>
          <a:xfrm>
            <a:off x="4224600" y="1021725"/>
            <a:ext cx="3938100" cy="7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chargement de azuremlsdk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chargement de l’espace de travail avec les clés d’authentification pré-installées dans l’espace</a:t>
            </a:r>
            <a:endParaRPr/>
          </a:p>
        </p:txBody>
      </p:sp>
      <p:sp>
        <p:nvSpPr>
          <p:cNvPr id="163" name="Google Shape;163;p27"/>
          <p:cNvSpPr txBox="1"/>
          <p:nvPr/>
        </p:nvSpPr>
        <p:spPr>
          <a:xfrm>
            <a:off x="4224600" y="1783725"/>
            <a:ext cx="3938100" cy="10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lecture du fichier csv du jeu de données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code omis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enregistrements des données sous formats Rd pour données R</a:t>
            </a:r>
            <a:endParaRPr/>
          </a:p>
        </p:txBody>
      </p:sp>
      <p:sp>
        <p:nvSpPr>
          <p:cNvPr id="164" name="Google Shape;164;p27"/>
          <p:cNvSpPr txBox="1"/>
          <p:nvPr/>
        </p:nvSpPr>
        <p:spPr>
          <a:xfrm>
            <a:off x="4224600" y="2850525"/>
            <a:ext cx="3938100" cy="7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chargement de azuremlsdk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chargement de l’espace de travail avec les clés d’authentification pré-installées dans l’espace</a:t>
            </a:r>
            <a:endParaRPr/>
          </a:p>
        </p:txBody>
      </p:sp>
      <p:sp>
        <p:nvSpPr>
          <p:cNvPr id="165" name="Google Shape;165;p27"/>
          <p:cNvSpPr txBox="1"/>
          <p:nvPr/>
        </p:nvSpPr>
        <p:spPr>
          <a:xfrm>
            <a:off x="369950" y="4582600"/>
            <a:ext cx="2756700" cy="3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aka.ms/mlops-r</a:t>
            </a:r>
            <a:endParaRPr/>
          </a:p>
        </p:txBody>
      </p:sp>
      <p:sp>
        <p:nvSpPr>
          <p:cNvPr id="166" name="Google Shape;166;p27"/>
          <p:cNvSpPr txBox="1"/>
          <p:nvPr/>
        </p:nvSpPr>
        <p:spPr>
          <a:xfrm>
            <a:off x="5446875" y="4603125"/>
            <a:ext cx="3580500" cy="3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https://github.com/Azure/azureml-sdk-for-r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Création d’un cluster d’entraînement à deux noeuds </a:t>
            </a:r>
            <a:endParaRPr/>
          </a:p>
        </p:txBody>
      </p:sp>
      <p:sp>
        <p:nvSpPr>
          <p:cNvPr id="172" name="Google Shape;172;p28"/>
          <p:cNvSpPr txBox="1"/>
          <p:nvPr/>
        </p:nvSpPr>
        <p:spPr>
          <a:xfrm>
            <a:off x="4224600" y="1097925"/>
            <a:ext cx="3938100" cy="7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chargement de l’espace de travail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8"/>
          <p:cNvSpPr txBox="1"/>
          <p:nvPr/>
        </p:nvSpPr>
        <p:spPr>
          <a:xfrm>
            <a:off x="4224600" y="1707525"/>
            <a:ext cx="3938100" cy="10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la taille augmente au fur et à mesure que les jobs sont ajoutées à la queue</a:t>
            </a:r>
            <a:endParaRPr/>
          </a:p>
        </p:txBody>
      </p:sp>
      <p:sp>
        <p:nvSpPr>
          <p:cNvPr id="174" name="Google Shape;174;p28"/>
          <p:cNvSpPr txBox="1"/>
          <p:nvPr/>
        </p:nvSpPr>
        <p:spPr>
          <a:xfrm>
            <a:off x="369950" y="4582600"/>
            <a:ext cx="2756700" cy="3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aka.ms/mlops-r</a:t>
            </a:r>
            <a:endParaRPr/>
          </a:p>
        </p:txBody>
      </p:sp>
      <p:sp>
        <p:nvSpPr>
          <p:cNvPr id="175" name="Google Shape;175;p28"/>
          <p:cNvSpPr txBox="1"/>
          <p:nvPr/>
        </p:nvSpPr>
        <p:spPr>
          <a:xfrm>
            <a:off x="5446875" y="4603125"/>
            <a:ext cx="3580500" cy="3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https://github.com/Azure/azureml-sdk-for-r</a:t>
            </a:r>
            <a:endParaRPr/>
          </a:p>
        </p:txBody>
      </p:sp>
      <p:pic>
        <p:nvPicPr>
          <p:cNvPr id="176" name="Google Shape;17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325" y="1096275"/>
            <a:ext cx="4021449" cy="146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Entraînement des modèles et choix d’un modèle</a:t>
            </a:r>
            <a:endParaRPr/>
          </a:p>
        </p:txBody>
      </p:sp>
      <p:sp>
        <p:nvSpPr>
          <p:cNvPr id="182" name="Google Shape;182;p29"/>
          <p:cNvSpPr txBox="1"/>
          <p:nvPr/>
        </p:nvSpPr>
        <p:spPr>
          <a:xfrm>
            <a:off x="369950" y="4582600"/>
            <a:ext cx="2756700" cy="3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aka.ms/mlops-r</a:t>
            </a:r>
            <a:endParaRPr/>
          </a:p>
        </p:txBody>
      </p:sp>
      <p:sp>
        <p:nvSpPr>
          <p:cNvPr id="183" name="Google Shape;183;p29"/>
          <p:cNvSpPr txBox="1"/>
          <p:nvPr/>
        </p:nvSpPr>
        <p:spPr>
          <a:xfrm>
            <a:off x="5446875" y="4603125"/>
            <a:ext cx="3580500" cy="3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https://github.com/Azure/azureml-sdk-for-r</a:t>
            </a:r>
            <a:endParaRPr/>
          </a:p>
        </p:txBody>
      </p:sp>
      <p:pic>
        <p:nvPicPr>
          <p:cNvPr id="184" name="Google Shape;18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" y="1170125"/>
            <a:ext cx="6877050" cy="200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Enregistrement du modèle</a:t>
            </a:r>
            <a:endParaRPr/>
          </a:p>
        </p:txBody>
      </p:sp>
      <p:sp>
        <p:nvSpPr>
          <p:cNvPr id="190" name="Google Shape;190;p30"/>
          <p:cNvSpPr txBox="1"/>
          <p:nvPr/>
        </p:nvSpPr>
        <p:spPr>
          <a:xfrm>
            <a:off x="4224600" y="1021725"/>
            <a:ext cx="3938100" cy="7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enregistrement du modèle en tant que R model Object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Option de versionning</a:t>
            </a:r>
            <a:endParaRPr/>
          </a:p>
        </p:txBody>
      </p:sp>
      <p:sp>
        <p:nvSpPr>
          <p:cNvPr id="191" name="Google Shape;191;p30"/>
          <p:cNvSpPr txBox="1"/>
          <p:nvPr/>
        </p:nvSpPr>
        <p:spPr>
          <a:xfrm>
            <a:off x="4224600" y="2190675"/>
            <a:ext cx="3938100" cy="5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Paquets R ( CRAN, Github) nécessaires à </a:t>
            </a:r>
            <a:r>
              <a:rPr lang="fr"/>
              <a:t>l'exécution</a:t>
            </a:r>
            <a:endParaRPr/>
          </a:p>
        </p:txBody>
      </p:sp>
      <p:sp>
        <p:nvSpPr>
          <p:cNvPr id="192" name="Google Shape;192;p30"/>
          <p:cNvSpPr txBox="1"/>
          <p:nvPr/>
        </p:nvSpPr>
        <p:spPr>
          <a:xfrm>
            <a:off x="4224600" y="2774325"/>
            <a:ext cx="3938100" cy="7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Script R qui reçoit un modèle et des données sous format JSON pour les prédictions</a:t>
            </a:r>
            <a:endParaRPr/>
          </a:p>
        </p:txBody>
      </p:sp>
      <p:sp>
        <p:nvSpPr>
          <p:cNvPr id="193" name="Google Shape;193;p30"/>
          <p:cNvSpPr txBox="1"/>
          <p:nvPr/>
        </p:nvSpPr>
        <p:spPr>
          <a:xfrm>
            <a:off x="369950" y="4582600"/>
            <a:ext cx="2756700" cy="3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aka.ms/mlops-r</a:t>
            </a:r>
            <a:endParaRPr/>
          </a:p>
        </p:txBody>
      </p:sp>
      <p:sp>
        <p:nvSpPr>
          <p:cNvPr id="194" name="Google Shape;194;p30"/>
          <p:cNvSpPr txBox="1"/>
          <p:nvPr/>
        </p:nvSpPr>
        <p:spPr>
          <a:xfrm>
            <a:off x="5446875" y="4603125"/>
            <a:ext cx="3580500" cy="3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https://github.com/Azure/azureml-sdk-for-r</a:t>
            </a:r>
            <a:endParaRPr/>
          </a:p>
        </p:txBody>
      </p:sp>
      <p:pic>
        <p:nvPicPr>
          <p:cNvPr id="195" name="Google Shape;19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93925"/>
            <a:ext cx="3919800" cy="2628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Déploiement</a:t>
            </a:r>
            <a:endParaRPr/>
          </a:p>
        </p:txBody>
      </p:sp>
      <p:sp>
        <p:nvSpPr>
          <p:cNvPr id="201" name="Google Shape;201;p31"/>
          <p:cNvSpPr txBox="1"/>
          <p:nvPr/>
        </p:nvSpPr>
        <p:spPr>
          <a:xfrm>
            <a:off x="4224600" y="1021725"/>
            <a:ext cx="3938100" cy="7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aci = Azure Container Instance</a:t>
            </a:r>
            <a:endParaRPr/>
          </a:p>
        </p:txBody>
      </p:sp>
      <p:sp>
        <p:nvSpPr>
          <p:cNvPr id="202" name="Google Shape;202;p31"/>
          <p:cNvSpPr txBox="1"/>
          <p:nvPr/>
        </p:nvSpPr>
        <p:spPr>
          <a:xfrm>
            <a:off x="4224600" y="2698125"/>
            <a:ext cx="3938100" cy="7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obtention du REST endpoint pour l’utilisation de l’app</a:t>
            </a:r>
            <a:endParaRPr/>
          </a:p>
        </p:txBody>
      </p:sp>
      <p:sp>
        <p:nvSpPr>
          <p:cNvPr id="203" name="Google Shape;203;p31"/>
          <p:cNvSpPr txBox="1"/>
          <p:nvPr/>
        </p:nvSpPr>
        <p:spPr>
          <a:xfrm>
            <a:off x="369950" y="4582600"/>
            <a:ext cx="2756700" cy="3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aka.ms/mlops-r</a:t>
            </a:r>
            <a:endParaRPr/>
          </a:p>
        </p:txBody>
      </p:sp>
      <p:sp>
        <p:nvSpPr>
          <p:cNvPr id="204" name="Google Shape;204;p31"/>
          <p:cNvSpPr txBox="1"/>
          <p:nvPr/>
        </p:nvSpPr>
        <p:spPr>
          <a:xfrm>
            <a:off x="5446875" y="4603125"/>
            <a:ext cx="3580500" cy="3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https://github.com/Azure/azureml-sdk-for-r</a:t>
            </a:r>
            <a:endParaRPr/>
          </a:p>
        </p:txBody>
      </p:sp>
      <p:pic>
        <p:nvPicPr>
          <p:cNvPr id="205" name="Google Shape;20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3919800" cy="2133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2625" y="2085975"/>
            <a:ext cx="523875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Intégration du modèle dans une application Shiny</a:t>
            </a:r>
            <a:endParaRPr/>
          </a:p>
        </p:txBody>
      </p:sp>
      <p:sp>
        <p:nvSpPr>
          <p:cNvPr id="211" name="Google Shape;211;p32"/>
          <p:cNvSpPr txBox="1"/>
          <p:nvPr/>
        </p:nvSpPr>
        <p:spPr>
          <a:xfrm>
            <a:off x="369950" y="4582600"/>
            <a:ext cx="2756700" cy="3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aka.ms/mlops-r</a:t>
            </a:r>
            <a:endParaRPr/>
          </a:p>
        </p:txBody>
      </p:sp>
      <p:sp>
        <p:nvSpPr>
          <p:cNvPr id="212" name="Google Shape;212;p32"/>
          <p:cNvSpPr txBox="1"/>
          <p:nvPr/>
        </p:nvSpPr>
        <p:spPr>
          <a:xfrm>
            <a:off x="5446875" y="4603125"/>
            <a:ext cx="3580500" cy="3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https://github.com/Azure/azureml-sdk-for-r</a:t>
            </a:r>
            <a:endParaRPr/>
          </a:p>
        </p:txBody>
      </p:sp>
      <p:pic>
        <p:nvPicPr>
          <p:cNvPr id="213" name="Google Shape;21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3919800" cy="29341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4459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type="title"/>
          </p:nvPr>
        </p:nvSpPr>
        <p:spPr>
          <a:xfrm>
            <a:off x="23205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0000FF"/>
                </a:solidFill>
              </a:rPr>
              <a:t>Processus MLOps pour R avec Vetiver</a:t>
            </a:r>
            <a:endParaRPr>
              <a:solidFill>
                <a:srgbClr val="0000FF"/>
              </a:solidFill>
            </a:endParaRPr>
          </a:p>
        </p:txBody>
      </p:sp>
      <p:pic>
        <p:nvPicPr>
          <p:cNvPr id="224" name="Google Shape;22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3795" y="1170125"/>
            <a:ext cx="331711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Vetiver et MLOps</a:t>
            </a:r>
            <a:endParaRPr/>
          </a:p>
        </p:txBody>
      </p:sp>
      <p:pic>
        <p:nvPicPr>
          <p:cNvPr id="230" name="Google Shape;230;p35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671200" y="1062000"/>
            <a:ext cx="38209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5"/>
          <p:cNvSpPr txBox="1"/>
          <p:nvPr>
            <p:ph idx="1" type="body"/>
          </p:nvPr>
        </p:nvSpPr>
        <p:spPr>
          <a:xfrm>
            <a:off x="516024" y="12910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5"/>
          <p:cNvSpPr txBox="1"/>
          <p:nvPr/>
        </p:nvSpPr>
        <p:spPr>
          <a:xfrm>
            <a:off x="929750" y="4783050"/>
            <a:ext cx="74784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https://vetiver.rstudio.com/</a:t>
            </a:r>
            <a:endParaRPr/>
          </a:p>
        </p:txBody>
      </p:sp>
      <p:pic>
        <p:nvPicPr>
          <p:cNvPr id="233" name="Google Shape;23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1877" y="986200"/>
            <a:ext cx="6848894" cy="385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9" name="Google Shape;239;p36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671200" y="1062000"/>
            <a:ext cx="38209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6"/>
          <p:cNvSpPr txBox="1"/>
          <p:nvPr>
            <p:ph idx="1" type="body"/>
          </p:nvPr>
        </p:nvSpPr>
        <p:spPr>
          <a:xfrm>
            <a:off x="408650" y="1442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tidymodels ou caret, etc,...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plumber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pins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PlumbeR</a:t>
            </a:r>
            <a:endParaRPr/>
          </a:p>
        </p:txBody>
      </p:sp>
      <p:pic>
        <p:nvPicPr>
          <p:cNvPr id="246" name="Google Shape;246;p37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671200" y="1062000"/>
            <a:ext cx="38209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7"/>
          <p:cNvSpPr txBox="1"/>
          <p:nvPr>
            <p:ph idx="1" type="body"/>
          </p:nvPr>
        </p:nvSpPr>
        <p:spPr>
          <a:xfrm>
            <a:off x="408650" y="1442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8" name="Google Shape;24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2675" y="981075"/>
            <a:ext cx="4438650" cy="318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PlumbeR</a:t>
            </a:r>
            <a:endParaRPr/>
          </a:p>
        </p:txBody>
      </p:sp>
      <p:pic>
        <p:nvPicPr>
          <p:cNvPr id="254" name="Google Shape;254;p38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671200" y="1062000"/>
            <a:ext cx="38209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8"/>
          <p:cNvSpPr txBox="1"/>
          <p:nvPr>
            <p:ph idx="1" type="body"/>
          </p:nvPr>
        </p:nvSpPr>
        <p:spPr>
          <a:xfrm>
            <a:off x="408650" y="1442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6" name="Google Shape;25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988" y="923925"/>
            <a:ext cx="7820025" cy="329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Dockerfile</a:t>
            </a:r>
            <a:endParaRPr/>
          </a:p>
        </p:txBody>
      </p:sp>
      <p:pic>
        <p:nvPicPr>
          <p:cNvPr id="262" name="Google Shape;262;p39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671200" y="1062000"/>
            <a:ext cx="38209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9"/>
          <p:cNvSpPr txBox="1"/>
          <p:nvPr>
            <p:ph idx="1" type="body"/>
          </p:nvPr>
        </p:nvSpPr>
        <p:spPr>
          <a:xfrm>
            <a:off x="516025" y="1442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4" name="Google Shape;264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0025" y="1159048"/>
            <a:ext cx="7592600" cy="355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Dockerfile</a:t>
            </a:r>
            <a:endParaRPr/>
          </a:p>
        </p:txBody>
      </p:sp>
      <p:pic>
        <p:nvPicPr>
          <p:cNvPr id="270" name="Google Shape;270;p40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671200" y="1062000"/>
            <a:ext cx="38209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40"/>
          <p:cNvSpPr txBox="1"/>
          <p:nvPr>
            <p:ph idx="1" type="body"/>
          </p:nvPr>
        </p:nvSpPr>
        <p:spPr>
          <a:xfrm>
            <a:off x="516025" y="1442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2" name="Google Shape;27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1075" y="939750"/>
            <a:ext cx="6950501" cy="420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41"/>
          <p:cNvSpPr txBox="1"/>
          <p:nvPr>
            <p:ph idx="1" type="body"/>
          </p:nvPr>
        </p:nvSpPr>
        <p:spPr>
          <a:xfrm>
            <a:off x="408650" y="11375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Dockerfile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plumber.R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vetiver_renv.lock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 u="sng">
                <a:solidFill>
                  <a:schemeClr val="hlink"/>
                </a:solidFill>
                <a:hlinkClick r:id="rId3"/>
              </a:rPr>
              <a:t>https://github.com/DimbyTa/r-mlops-vetiver-huggingFace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fr">
                <a:solidFill>
                  <a:srgbClr val="0000FF"/>
                </a:solidFill>
              </a:rPr>
              <a:t>DevOps et MLOps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671200" y="1062000"/>
            <a:ext cx="38209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8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4" name="Google Shape;284;p42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671200" y="1062000"/>
            <a:ext cx="38209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800"/>
              <a:t>Merci de votre attention</a:t>
            </a:r>
            <a:endParaRPr sz="2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</a:t>
            </a:r>
            <a:r>
              <a:rPr lang="fr"/>
              <a:t>lan</a:t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2671200" y="1062000"/>
            <a:ext cx="38209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408650" y="12910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DevOps et MLOps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R langage de programmation pour l’analyse de données et le ML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Processus MLOps sur Azure ML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Processus MLOps avec Vetiver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DevOps</a:t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671200" y="1062000"/>
            <a:ext cx="38209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516024" y="1291000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 rotWithShape="1">
          <a:blip r:embed="rId4">
            <a:alphaModFix/>
          </a:blip>
          <a:srcRect b="3261" l="0" r="0" t="3271"/>
          <a:stretch/>
        </p:blipFill>
        <p:spPr>
          <a:xfrm>
            <a:off x="2298150" y="1388475"/>
            <a:ext cx="4741601" cy="316802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/>
        </p:nvSpPr>
        <p:spPr>
          <a:xfrm>
            <a:off x="1494500" y="4642275"/>
            <a:ext cx="63489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https://fr.dreamstime.com/symbole-devops-concept-d-op%C3%A9rations-d%C3%A9veloppement-logiciels-ic%C3%B4ne-plan-construction-test-du-code-lib%C3%A9ration-image191780458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92561" y="1224275"/>
            <a:ext cx="6967526" cy="391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ML</a:t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671200" y="1062000"/>
            <a:ext cx="38209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516024" y="1291000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 rotWithShape="1">
          <a:blip r:embed="rId4">
            <a:alphaModFix/>
          </a:blip>
          <a:srcRect b="3261" l="0" r="0" t="3271"/>
          <a:stretch/>
        </p:blipFill>
        <p:spPr>
          <a:xfrm>
            <a:off x="2298150" y="1388475"/>
            <a:ext cx="4741601" cy="31680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8"/>
          <p:cNvSpPr txBox="1"/>
          <p:nvPr/>
        </p:nvSpPr>
        <p:spPr>
          <a:xfrm>
            <a:off x="1494500" y="4642275"/>
            <a:ext cx="63489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https://fr.dreamstime.com/symbole-devops-concept-d-op%C3%A9rations-d%C3%A9veloppement-logiciels-ic%C3%B4ne-plan-construction-test-du-code-lib%C3%A9ration-image191780458</a:t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94838" y="1114325"/>
            <a:ext cx="7162973" cy="402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MLOps</a:t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671200" y="1062000"/>
            <a:ext cx="38209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569712" y="1291000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 rotWithShape="1">
          <a:blip r:embed="rId4">
            <a:alphaModFix/>
          </a:blip>
          <a:srcRect b="3261" l="0" r="0" t="3271"/>
          <a:stretch/>
        </p:blipFill>
        <p:spPr>
          <a:xfrm>
            <a:off x="2298150" y="1388475"/>
            <a:ext cx="4741601" cy="3168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/>
        </p:nvSpPr>
        <p:spPr>
          <a:xfrm>
            <a:off x="1494500" y="4642275"/>
            <a:ext cx="63489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https://fr.dreamstime.com/symbole-devops-concept-d-op%C3%A9rations-d%C3%A9veloppement-logiciels-ic%C3%B4ne-plan-construction-test-du-code-lib%C3%A9ration-image191780458</a:t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6650" y="955775"/>
            <a:ext cx="7444848" cy="4187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0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671200" y="1062000"/>
            <a:ext cx="3820975" cy="38209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13" name="Google Shape;113;p20"/>
          <p:cNvGraphicFramePr/>
          <p:nvPr/>
        </p:nvGraphicFramePr>
        <p:xfrm>
          <a:off x="952500" y="-133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{D777B237-5107-4B1A-B18E-ED6D7DF05975}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>
                          <a:solidFill>
                            <a:schemeClr val="lt2"/>
                          </a:solidFill>
                        </a:rPr>
                        <a:t>DEVOPS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3D85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>
                          <a:solidFill>
                            <a:schemeClr val="lt2"/>
                          </a:solidFill>
                        </a:rPr>
                        <a:t>MLOPS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3D85C6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Gestion de code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Gestion de code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Gestion des fichiers de données, des notebooks, des documents Rmd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Gestion d’infrastructure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Gestion d’infrastructure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Gestion d’environnement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Contrôle</a:t>
                      </a:r>
                      <a:r>
                        <a:rPr lang="fr"/>
                        <a:t> de code sources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>
                          <a:solidFill>
                            <a:schemeClr val="dk1"/>
                          </a:solidFill>
                        </a:rPr>
                        <a:t>Contrôle de code sources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>
                          <a:solidFill>
                            <a:schemeClr val="dk1"/>
                          </a:solidFill>
                        </a:rPr>
                        <a:t>Suivi des résultats des expérimentations ( des modèles)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>
                          <a:solidFill>
                            <a:schemeClr val="dk1"/>
                          </a:solidFill>
                        </a:rPr>
                        <a:t>Gestion des jeux de données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Compilation pour obtenir des fichiers exécutables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Ressources standards pour la compilation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Entraînement des modèles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CPU/GPU pour les entraînements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Gestion des versions des builds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Gestions des versions des modèles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Tests ( déterministes)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Débogage des erreurs dans le code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Tests ( probabilistes )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Débogage des erreurs dans le code du modèle et/ou des erreurs dans les jeux de données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Perte de performances, ré-entraînements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fr">
                <a:solidFill>
                  <a:srgbClr val="0000FF"/>
                </a:solidFill>
              </a:rPr>
              <a:t>R en tant que langage de programmation pour l’analyse de données et le Machine Learning</a:t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0950" y="1611075"/>
            <a:ext cx="4362100" cy="338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